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1067" r:id="rId3"/>
    <p:sldId id="1127" r:id="rId5"/>
    <p:sldId id="1128" r:id="rId6"/>
    <p:sldId id="1130" r:id="rId7"/>
    <p:sldId id="1139" r:id="rId8"/>
    <p:sldId id="1140" r:id="rId9"/>
    <p:sldId id="1141" r:id="rId10"/>
    <p:sldId id="1142" r:id="rId11"/>
    <p:sldId id="1143" r:id="rId12"/>
    <p:sldId id="1083" r:id="rId13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9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刘思蜀" initials="刘思蜀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617"/>
    <a:srgbClr val="BFD844"/>
    <a:srgbClr val="C00000"/>
    <a:srgbClr val="004425"/>
    <a:srgbClr val="B7B7B7"/>
    <a:srgbClr val="FFFFFF"/>
    <a:srgbClr val="384F55"/>
    <a:srgbClr val="4F91A0"/>
    <a:srgbClr val="F8E069"/>
    <a:srgbClr val="005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50" d="100"/>
          <a:sy n="50" d="100"/>
        </p:scale>
        <p:origin x="-456" y="-1758"/>
      </p:cViewPr>
      <p:guideLst>
        <p:guide orient="horz" pos="272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52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阿里巴巴普惠体 R" panose="00020600040101010101" charset="-122"/>
                <a:ea typeface="阿里巴巴普惠体 R" panose="00020600040101010101" charset="-122"/>
              </a:rPr>
            </a:fld>
            <a:endParaRPr lang="zh-CN" altLang="en-US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阿里巴巴普惠体 R" panose="00020600040101010101" charset="-122"/>
                <a:ea typeface="阿里巴巴普惠体 R" panose="00020600040101010101" charset="-122"/>
              </a:rPr>
            </a:fld>
            <a:endParaRPr lang="zh-CN" altLang="en-US"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阿里巴巴普惠体 R" panose="00020600040101010101" charset="-122"/>
        <a:ea typeface="阿里巴巴普惠体 R" panose="00020600040101010101" charset="-122"/>
        <a:cs typeface="阿里巴巴普惠体 R" panose="00020600040101010101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阿里巴巴普惠体 R" panose="00020600040101010101" charset="-122"/>
        <a:ea typeface="阿里巴巴普惠体 R" panose="00020600040101010101" charset="-122"/>
        <a:cs typeface="阿里巴巴普惠体 R" panose="00020600040101010101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阿里巴巴普惠体 R" panose="00020600040101010101" charset="-122"/>
        <a:ea typeface="阿里巴巴普惠体 R" panose="00020600040101010101" charset="-122"/>
        <a:cs typeface="阿里巴巴普惠体 R" panose="00020600040101010101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阿里巴巴普惠体 R" panose="00020600040101010101" charset="-122"/>
        <a:ea typeface="阿里巴巴普惠体 R" panose="00020600040101010101" charset="-122"/>
        <a:cs typeface="阿里巴巴普惠体 R" panose="00020600040101010101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阿里巴巴普惠体 R" panose="00020600040101010101" charset="-122"/>
        <a:ea typeface="阿里巴巴普惠体 R" panose="00020600040101010101" charset="-122"/>
        <a:cs typeface="阿里巴巴普惠体 R" panose="0002060004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400852912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37C4C-814F-40EF-AC4A-F90E8447A8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尾页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页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平行四边形 4"/>
          <p:cNvSpPr/>
          <p:nvPr userDrawn="1"/>
        </p:nvSpPr>
        <p:spPr>
          <a:xfrm>
            <a:off x="146342" y="231648"/>
            <a:ext cx="731711" cy="694944"/>
          </a:xfrm>
          <a:prstGeom prst="parallelogram">
            <a:avLst/>
          </a:prstGeom>
          <a:noFill/>
          <a:ln w="3175">
            <a:gradFill>
              <a:gsLst>
                <a:gs pos="0">
                  <a:srgbClr val="93C3C2"/>
                </a:gs>
                <a:gs pos="99000">
                  <a:srgbClr val="BAD7D7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阿里巴巴普惠体 R" panose="00020600040101010101" charset="-122"/>
            </a:endParaRPr>
          </a:p>
        </p:txBody>
      </p:sp>
      <p:sp>
        <p:nvSpPr>
          <p:cNvPr id="4" name="平行四边形 3"/>
          <p:cNvSpPr/>
          <p:nvPr userDrawn="1"/>
        </p:nvSpPr>
        <p:spPr>
          <a:xfrm>
            <a:off x="298782" y="353568"/>
            <a:ext cx="731711" cy="694944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阿里巴巴普惠体 R" panose="00020600040101010101" charset="-122"/>
            </a:endParaRPr>
          </a:p>
        </p:txBody>
      </p:sp>
      <p:sp>
        <p:nvSpPr>
          <p:cNvPr id="2" name="平行四边形 1"/>
          <p:cNvSpPr/>
          <p:nvPr userDrawn="1"/>
        </p:nvSpPr>
        <p:spPr>
          <a:xfrm>
            <a:off x="219513" y="292608"/>
            <a:ext cx="731711" cy="694944"/>
          </a:xfrm>
          <a:prstGeom prst="parallelogram">
            <a:avLst/>
          </a:prstGeom>
          <a:gradFill>
            <a:gsLst>
              <a:gs pos="0">
                <a:srgbClr val="93C3C2"/>
              </a:gs>
              <a:gs pos="99000">
                <a:srgbClr val="B7D5D5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阿里巴巴普惠体 R" panose="00020600040101010101" charset="-122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228386" y="312102"/>
            <a:ext cx="702310" cy="5340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120000"/>
              </a:lnSpc>
            </a:pPr>
            <a:fld id="{5F8123CF-E7D1-454A-B20C-763221F63EFA}" type="slidenum">
              <a:rPr kumimoji="1" lang="zh-CN" altLang="en-US" sz="2400" dirty="0" smtClean="0">
                <a:solidFill>
                  <a:schemeClr val="bg1"/>
                </a:solidFill>
                <a:latin typeface="阿里巴巴普惠体 R" panose="00020600040101010101" charset="-122"/>
                <a:cs typeface="Arial" panose="020B0604020202020204" pitchFamily="34" charset="0"/>
              </a:rPr>
            </a:fld>
            <a:endParaRPr kumimoji="1" lang="zh-CN" altLang="en-US" sz="2400" dirty="0">
              <a:solidFill>
                <a:schemeClr val="bg1"/>
              </a:solidFill>
              <a:latin typeface="阿里巴巴普惠体 R" panose="0002060004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文本框 41"/>
          <p:cNvSpPr txBox="1"/>
          <p:nvPr userDrawn="1"/>
        </p:nvSpPr>
        <p:spPr>
          <a:xfrm>
            <a:off x="4743450" y="36195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>
              <a:cs typeface="阿里巴巴普惠体 R" panose="00020600040101010101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阿里巴巴普惠体 R" panose="00020600040101010101" charset="-122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阿里巴巴普惠体 R" panose="00020600040101010101" charset="-122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5238510" y="16973395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阿里巴巴普惠体 R" panose="00020600040101010101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阿里巴巴普惠体 R" panose="00020600040101010101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阿里巴巴普惠体 R" panose="00020600040101010101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tags" Target="../tags/tag48.xml"/><Relationship Id="rId20" Type="http://schemas.openxmlformats.org/officeDocument/2006/relationships/tags" Target="../tags/tag4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46.xml"/><Relationship Id="rId18" Type="http://schemas.openxmlformats.org/officeDocument/2006/relationships/tags" Target="../tags/tag45.xml"/><Relationship Id="rId17" Type="http://schemas.openxmlformats.org/officeDocument/2006/relationships/tags" Target="../tags/tag44.xml"/><Relationship Id="rId16" Type="http://schemas.openxmlformats.org/officeDocument/2006/relationships/tags" Target="../tags/tag43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阿里巴巴普惠体 R" panose="00020600040101010101" charset="-122"/>
          <a:ea typeface="阿里巴巴普惠体 R" panose="00020600040101010101" charset="-122"/>
          <a:cs typeface="阿里巴巴普惠体 R" panose="00020600040101010101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image" Target="../media/image8.png"/><Relationship Id="rId7" Type="http://schemas.openxmlformats.org/officeDocument/2006/relationships/tags" Target="../tags/tag4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0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9.png"/><Relationship Id="rId3" Type="http://schemas.openxmlformats.org/officeDocument/2006/relationships/tags" Target="../tags/tag5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2109102132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20" y="1353185"/>
            <a:ext cx="7632700" cy="4152265"/>
          </a:xfrm>
          <a:prstGeom prst="rect">
            <a:avLst/>
          </a:prstGeom>
        </p:spPr>
      </p:pic>
      <p:pic>
        <p:nvPicPr>
          <p:cNvPr id="3" name="图片 2" descr="S4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5080" y="5701030"/>
            <a:ext cx="6115050" cy="1164590"/>
          </a:xfrm>
          <a:prstGeom prst="rect">
            <a:avLst/>
          </a:prstGeom>
        </p:spPr>
      </p:pic>
      <p:pic>
        <p:nvPicPr>
          <p:cNvPr id="6" name="图片 5" descr="S44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298450" y="3219450"/>
            <a:ext cx="1934845" cy="1392555"/>
          </a:xfrm>
          <a:prstGeom prst="rect">
            <a:avLst/>
          </a:prstGeom>
        </p:spPr>
      </p:pic>
      <p:pic>
        <p:nvPicPr>
          <p:cNvPr id="9" name="图片 8" descr="S4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flipH="1">
            <a:off x="6099810" y="5701030"/>
            <a:ext cx="6114415" cy="1164590"/>
          </a:xfrm>
          <a:prstGeom prst="rect">
            <a:avLst/>
          </a:prstGeom>
        </p:spPr>
      </p:pic>
      <p:pic>
        <p:nvPicPr>
          <p:cNvPr id="18" name="图片 17" descr="401259299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443990" y="2023745"/>
            <a:ext cx="1402715" cy="1402715"/>
          </a:xfrm>
          <a:prstGeom prst="rect">
            <a:avLst/>
          </a:prstGeom>
        </p:spPr>
      </p:pic>
      <p:pic>
        <p:nvPicPr>
          <p:cNvPr id="19" name="图片 18" descr="401259299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9888220" y="3426460"/>
            <a:ext cx="712470" cy="71247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2981960" y="2463165"/>
            <a:ext cx="6226175" cy="15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94690">
              <a:lnSpc>
                <a:spcPct val="80000"/>
              </a:lnSpc>
            </a:pPr>
            <a:r>
              <a:rPr lang="zh-CN" altLang="en-US" sz="4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孩子不爱吃饭怎么办</a:t>
            </a:r>
            <a:endParaRPr lang="zh-CN" altLang="en-US" sz="4800" b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  <a:p>
            <a:pPr algn="ctr" defTabSz="694690">
              <a:lnSpc>
                <a:spcPct val="80000"/>
              </a:lnSpc>
            </a:pPr>
            <a:endParaRPr lang="zh-CN" altLang="en-US" sz="5400" b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  <a:p>
            <a:pPr algn="ctr" defTabSz="694690">
              <a:lnSpc>
                <a:spcPct val="80000"/>
              </a:lnSpc>
            </a:pPr>
            <a:r>
              <a:rPr lang="zh-CN" altLang="en-US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授课教师：信丰县特殊教育学校</a:t>
            </a:r>
            <a:r>
              <a:rPr lang="en-US" altLang="zh-CN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   </a:t>
            </a:r>
            <a:r>
              <a:rPr lang="zh-CN" altLang="en-US" sz="16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郭玉清</a:t>
            </a:r>
            <a:endParaRPr lang="zh-CN" altLang="en-US" sz="1600" b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8450" y="292100"/>
            <a:ext cx="7633970" cy="435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94690">
              <a:lnSpc>
                <a:spcPct val="80000"/>
              </a:lnSpc>
            </a:pPr>
            <a:r>
              <a:rPr lang="zh-CN" altLang="en-US" sz="2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</a:rPr>
              <a:t>家庭教育系列微课</a:t>
            </a:r>
            <a:endParaRPr lang="zh-CN" altLang="en-US" sz="2800" b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9590" y="109220"/>
            <a:ext cx="1136650" cy="974090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2109102132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080" y="1909445"/>
            <a:ext cx="5942330" cy="3039745"/>
          </a:xfrm>
          <a:prstGeom prst="rect">
            <a:avLst/>
          </a:prstGeom>
        </p:spPr>
      </p:pic>
      <p:pic>
        <p:nvPicPr>
          <p:cNvPr id="32" name="图片 31" descr="摄图网_40112675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8021955" y="1179830"/>
            <a:ext cx="4395470" cy="4395470"/>
          </a:xfrm>
          <a:prstGeom prst="rect">
            <a:avLst/>
          </a:prstGeom>
        </p:spPr>
      </p:pic>
      <p:pic>
        <p:nvPicPr>
          <p:cNvPr id="18" name="图片 17" descr="401259299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320790" y="1022985"/>
            <a:ext cx="1402715" cy="1402715"/>
          </a:xfrm>
          <a:prstGeom prst="rect">
            <a:avLst/>
          </a:prstGeom>
        </p:spPr>
      </p:pic>
      <p:pic>
        <p:nvPicPr>
          <p:cNvPr id="19" name="图片 18" descr="401259299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 rot="19320000">
            <a:off x="959485" y="4471670"/>
            <a:ext cx="931545" cy="9315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77720" y="2767965"/>
            <a:ext cx="5262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8000">
                <a:solidFill>
                  <a:schemeClr val="bg1"/>
                </a:solidFill>
              </a:rPr>
              <a:t>感谢聆听！</a:t>
            </a:r>
            <a:endParaRPr lang="zh-CN" altLang="en-US" sz="800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-148590" y="474345"/>
            <a:ext cx="9297035" cy="435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94690">
              <a:lnSpc>
                <a:spcPct val="80000"/>
              </a:lnSpc>
            </a:pPr>
            <a:r>
              <a:rPr lang="zh-CN" altLang="en-US" sz="2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ea"/>
              </a:rPr>
              <a:t>家庭教育系列微课</a:t>
            </a:r>
            <a:endParaRPr lang="zh-CN" altLang="en-US" sz="2800" b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05465" y="109855"/>
            <a:ext cx="1136650" cy="9740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82"/>
          <p:cNvSpPr/>
          <p:nvPr/>
        </p:nvSpPr>
        <p:spPr bwMode="auto">
          <a:xfrm flipH="1">
            <a:off x="319405" y="469900"/>
            <a:ext cx="574675" cy="321945"/>
          </a:xfrm>
          <a:custGeom>
            <a:avLst/>
            <a:gdLst>
              <a:gd name="T0" fmla="*/ 0 w 36"/>
              <a:gd name="T1" fmla="*/ 0 h 73"/>
              <a:gd name="T2" fmla="*/ 29 w 36"/>
              <a:gd name="T3" fmla="*/ 24 h 73"/>
              <a:gd name="T4" fmla="*/ 29 w 36"/>
              <a:gd name="T5" fmla="*/ 48 h 73"/>
              <a:gd name="T6" fmla="*/ 0 w 36"/>
              <a:gd name="T7" fmla="*/ 73 h 73"/>
              <a:gd name="T8" fmla="*/ 0 w 36"/>
              <a:gd name="T9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73">
                <a:moveTo>
                  <a:pt x="0" y="0"/>
                </a:moveTo>
                <a:cubicBezTo>
                  <a:pt x="29" y="24"/>
                  <a:pt x="29" y="24"/>
                  <a:pt x="29" y="24"/>
                </a:cubicBezTo>
                <a:cubicBezTo>
                  <a:pt x="36" y="30"/>
                  <a:pt x="36" y="41"/>
                  <a:pt x="29" y="48"/>
                </a:cubicBezTo>
                <a:cubicBezTo>
                  <a:pt x="0" y="73"/>
                  <a:pt x="0" y="73"/>
                  <a:pt x="0" y="7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6988" cap="flat">
            <a:solidFill>
              <a:srgbClr val="4E4E4E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仓耳暖男手札体 W01" panose="02020400000000000000" pitchFamily="18" charset="-122"/>
              <a:ea typeface="仓耳暖男手札体 W01" panose="02020400000000000000" pitchFamily="18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45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 sz="2400" dirty="0"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2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130935" y="401320"/>
            <a:ext cx="32321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孩子不爱吃饭的原因</a:t>
            </a:r>
            <a:endParaRPr lang="zh-CN" altLang="en-US" sz="2400" b="1"/>
          </a:p>
        </p:txBody>
      </p:sp>
      <p:sp>
        <p:nvSpPr>
          <p:cNvPr id="9" name="圆角矩形 8"/>
          <p:cNvSpPr/>
          <p:nvPr/>
        </p:nvSpPr>
        <p:spPr>
          <a:xfrm>
            <a:off x="2319020" y="1118235"/>
            <a:ext cx="5181600" cy="791845"/>
          </a:xfrm>
          <a:prstGeom prst="roundRect">
            <a:avLst/>
          </a:prstGeom>
          <a:solidFill>
            <a:srgbClr val="005C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食物种类单一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277745" y="2166620"/>
            <a:ext cx="5181600" cy="79756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食物性状跟不上孩子的咀嚼发育，或是超出了孩子的咀嚼能力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277745" y="3220720"/>
            <a:ext cx="5181600" cy="897890"/>
          </a:xfrm>
          <a:prstGeom prst="roundRect">
            <a:avLst/>
          </a:prstGeom>
          <a:solidFill>
            <a:srgbClr val="005C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饭前给太多零食，或纵容孩子正餐不吃，饭后吃太多零食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277745" y="4375150"/>
            <a:ext cx="5099050" cy="79756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追喂、哄喂，没有给孩子自己尝试的机会。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左中括号 14"/>
          <p:cNvSpPr/>
          <p:nvPr/>
        </p:nvSpPr>
        <p:spPr>
          <a:xfrm>
            <a:off x="1342390" y="1214755"/>
            <a:ext cx="935355" cy="4647565"/>
          </a:xfrm>
          <a:prstGeom prst="leftBracket">
            <a:avLst/>
          </a:prstGeom>
          <a:ln w="666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2319020" y="5429250"/>
            <a:ext cx="5181600" cy="791845"/>
          </a:xfrm>
          <a:prstGeom prst="roundRect">
            <a:avLst/>
          </a:prstGeom>
          <a:solidFill>
            <a:srgbClr val="005C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边吃边玩，或边吃边看电视、玩手机等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 bldLvl="0" animBg="1"/>
      <p:bldP spid="11" grpId="0" bldLvl="0" animBg="1"/>
      <p:bldP spid="14" grpId="0" bldLvl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508125" y="400685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如何改变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2096770" y="2612390"/>
            <a:ext cx="82842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不要太过焦虑，不要用指责、发怒等方式对待问题。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6770" y="3488055"/>
            <a:ext cx="90220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磨练厨艺，在食材、烹饪手段、味道、形状颜色等方面下功夫。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96770" y="4363720"/>
            <a:ext cx="87363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放下对胖娃娃的执念，吃饭不是吃得越多越好，孩子自己知道饿。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06500" y="1405890"/>
            <a:ext cx="2037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highlight>
                  <a:srgbClr val="FFFF00"/>
                </a:highlight>
              </a:rPr>
              <a:t>家长：</a:t>
            </a:r>
            <a:endParaRPr lang="zh-CN" altLang="en-US" sz="2800" b="1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297305" y="1889125"/>
            <a:ext cx="897763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1、让孩子参与到菜谱选择和食物制作中来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家长在选择和准备食材的过程中可以给孩子一些自主选择权，并且让孩子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参与到准备食材的过程，比如让孩子帮你摘菜、洗菜、递个东西等等，这样可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以增加孩子对食物的兴趣，从而增加进食的兴趣。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297305" y="1889125"/>
            <a:ext cx="897763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2、尝试多种烹饪方式，比如将不喜欢的食物做成丸子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孩子不喜欢吃的食物，可以通过改变烹调方法的方式让他接受。比如不喜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欢吃煮的青菜，可以做成菜丸子，或者可以改为蔬菜丸子汤。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1297305" y="1889125"/>
            <a:ext cx="897763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3、固定就餐时间，培养定时吃饭的习惯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对于 2~5 岁的孩子，每天应该安排早、中、晚三次正餐，在此基础上还可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以在上午和下午安排两次加餐。每次进餐的时间不超过 30 分钟。就餐时让孩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子主导进食，不要赶着喂，也不要硬塞。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894080" y="2522855"/>
            <a:ext cx="1015428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4、和大人一起进食，融入家庭就餐氛围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家庭就餐使孩子有机会学习健康的进食习惯，并开始领会饮食在社交层面的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意义，即使孩子不愿意吃东西，也应该鼓励他们在进餐时与家人坐在一起一段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时间。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652780" y="2099945"/>
            <a:ext cx="101542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5、选择孩子喜欢的餐具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经常变化新奇漂亮的餐具，可以吸引孩子的注意，增加对食物的兴趣，激发食欲。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6、允许他们探索和玩弄食物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孩子在接受或者品尝新食物前可能会有摸、闻、把食物放在口中，或者把食物吐出来等探索行为。10~18 月龄左右的孩子喜欢扔餐具、扔食物，这些也都是正常的发育规律，家长可以给孩子提供不容易摔坏的餐具，也不要因为怕脏而阻止孩子的这些行为。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355" y="144145"/>
            <a:ext cx="1136650" cy="97409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319405" y="244475"/>
            <a:ext cx="4043680" cy="773430"/>
            <a:chOff x="503" y="385"/>
            <a:chExt cx="6368" cy="1218"/>
          </a:xfrm>
        </p:grpSpPr>
        <p:sp>
          <p:nvSpPr>
            <p:cNvPr id="2" name="Freeform 64"/>
            <p:cNvSpPr/>
            <p:nvPr/>
          </p:nvSpPr>
          <p:spPr bwMode="auto">
            <a:xfrm flipH="1">
              <a:off x="1408" y="385"/>
              <a:ext cx="5463" cy="1218"/>
            </a:xfrm>
            <a:custGeom>
              <a:avLst/>
              <a:gdLst>
                <a:gd name="T0" fmla="*/ 8 w 481"/>
                <a:gd name="T1" fmla="*/ 0 h 175"/>
                <a:gd name="T2" fmla="*/ 473 w 481"/>
                <a:gd name="T3" fmla="*/ 0 h 175"/>
                <a:gd name="T4" fmla="*/ 481 w 481"/>
                <a:gd name="T5" fmla="*/ 8 h 175"/>
                <a:gd name="T6" fmla="*/ 481 w 481"/>
                <a:gd name="T7" fmla="*/ 167 h 175"/>
                <a:gd name="T8" fmla="*/ 473 w 481"/>
                <a:gd name="T9" fmla="*/ 175 h 175"/>
                <a:gd name="T10" fmla="*/ 8 w 481"/>
                <a:gd name="T11" fmla="*/ 175 h 175"/>
                <a:gd name="T12" fmla="*/ 0 w 481"/>
                <a:gd name="T13" fmla="*/ 167 h 175"/>
                <a:gd name="T14" fmla="*/ 0 w 481"/>
                <a:gd name="T15" fmla="*/ 8 h 175"/>
                <a:gd name="T16" fmla="*/ 8 w 481"/>
                <a:gd name="T1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1" h="175">
                  <a:moveTo>
                    <a:pt x="8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78" y="0"/>
                    <a:pt x="481" y="4"/>
                    <a:pt x="481" y="8"/>
                  </a:cubicBezTo>
                  <a:cubicBezTo>
                    <a:pt x="481" y="167"/>
                    <a:pt x="481" y="167"/>
                    <a:pt x="481" y="167"/>
                  </a:cubicBezTo>
                  <a:cubicBezTo>
                    <a:pt x="481" y="172"/>
                    <a:pt x="478" y="175"/>
                    <a:pt x="473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4" y="175"/>
                    <a:pt x="0" y="172"/>
                    <a:pt x="0" y="16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 w="31750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  <p:sp>
          <p:nvSpPr>
            <p:cNvPr id="9" name="Freeform 82"/>
            <p:cNvSpPr/>
            <p:nvPr/>
          </p:nvSpPr>
          <p:spPr bwMode="auto">
            <a:xfrm flipH="1">
              <a:off x="503" y="740"/>
              <a:ext cx="905" cy="507"/>
            </a:xfrm>
            <a:custGeom>
              <a:avLst/>
              <a:gdLst>
                <a:gd name="T0" fmla="*/ 0 w 36"/>
                <a:gd name="T1" fmla="*/ 0 h 73"/>
                <a:gd name="T2" fmla="*/ 29 w 36"/>
                <a:gd name="T3" fmla="*/ 24 h 73"/>
                <a:gd name="T4" fmla="*/ 29 w 36"/>
                <a:gd name="T5" fmla="*/ 48 h 73"/>
                <a:gd name="T6" fmla="*/ 0 w 36"/>
                <a:gd name="T7" fmla="*/ 73 h 73"/>
                <a:gd name="T8" fmla="*/ 0 w 36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3">
                  <a:moveTo>
                    <a:pt x="0" y="0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36" y="30"/>
                    <a:pt x="36" y="41"/>
                    <a:pt x="29" y="48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6988" cap="flat">
              <a:solidFill>
                <a:srgbClr val="4E4E4E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p>
              <a:endParaRPr lang="zh-CN" altLang="en-US" dirty="0">
                <a:latin typeface="仓耳暖男手札体 W01" panose="02020400000000000000" pitchFamily="18" charset="-122"/>
                <a:ea typeface="仓耳暖男手札体 W01" panose="02020400000000000000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69365" y="401320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让孩子爱上吃饭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652780" y="2099945"/>
            <a:ext cx="1015428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7、关注生长曲线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最后需要注意的一点是，家长要关注孩子的生长曲线并进行正确的解读，定期儿保、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让医生帮助评估生长情况也很有必要。如果孩子长期吃饭不好，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已经造成体重、身高增长速率明显下降，或者伴随其他症状如腹痛、呕吐、腹泻、便秘等，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就应该及时带孩子到医院就诊，排除其他疾病因素。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49.xml><?xml version="1.0" encoding="utf-8"?>
<p:tagLst xmlns:p="http://schemas.openxmlformats.org/presentationml/2006/main">
  <p:tag name="KSO_WM_UNIT_PLACING_PICTURE_USER_VIEWPORT" val="{&quot;height&quot;:3592,&quot;width&quot;:9805}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SLIDE_MODEL_TYPE" val="cover"/>
</p:tagLst>
</file>

<file path=ppt/tags/tag51.xml><?xml version="1.0" encoding="utf-8"?>
<p:tagLst xmlns:p="http://schemas.openxmlformats.org/presentationml/2006/main">
  <p:tag name="KSO_WM_UNIT_PLACING_PICTURE_USER_VIEWPORT" val="{&quot;height&quot;:7138,&quot;width&quot;:7138}"/>
</p:tagLst>
</file>

<file path=ppt/tags/tag52.xml><?xml version="1.0" encoding="utf-8"?>
<p:tagLst xmlns:p="http://schemas.openxmlformats.org/presentationml/2006/main">
  <p:tag name="COMMONDATA" val="eyJoZGlkIjoiNWNlMTI5NjVhNGVkMWZmZGNiMmFhYzExYjEyMTlhOGIifQ=="/>
  <p:tag name="KSO_WPP_MARK_KEY" val="05329e80-d518-463c-be4b-5614cd2e2c76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星星之语”钟声芳特殊教育名师工作室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xw1tgjv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阿里巴巴普惠体 R"/>
        <a:font script="Hebr" typeface="阿里巴巴普惠体 R"/>
        <a:font script="Thai" typeface="阿里巴巴普惠体 R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 R"/>
        <a:font script="Uigh" typeface="Microsoft Uighur"/>
        <a:font script="Geor" typeface="Sylfaen"/>
      </a:majorFont>
      <a:minorFont>
        <a:latin typeface="阿里巴巴普惠体 R"/>
        <a:ea typeface=""/>
        <a:cs typeface=""/>
        <a:font script="Jpan" typeface="游ゴシック"/>
        <a:font script="Hang" typeface="맑은 고딕"/>
        <a:font script="Hans" typeface="阿里巴巴普惠体 R"/>
        <a:font script="Hant" typeface="新細明體"/>
        <a:font script="Arab" typeface="阿里巴巴普惠体 R"/>
        <a:font script="Hebr" typeface="阿里巴巴普惠体 R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 R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阿里巴巴普惠体 R"/>
        <a:font script="Hant" typeface="新細明體"/>
        <a:font script="Arab" typeface="阿里巴巴普惠体 R"/>
        <a:font script="Hebr" typeface="阿里巴巴普惠体 R"/>
        <a:font script="Thai" typeface="阿里巴巴普惠体 R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 R"/>
        <a:font script="Uigh" typeface="Microsoft Uighur"/>
        <a:font script="Geor" typeface="Sylfaen"/>
      </a:majorFont>
      <a:minorFont>
        <a:latin typeface="阿里巴巴普惠体 R"/>
        <a:ea typeface=""/>
        <a:cs typeface=""/>
        <a:font script="Jpan" typeface="ＭＳ Ｐゴシック"/>
        <a:font script="Hang" typeface="맑은 고딕"/>
        <a:font script="Hans" typeface="阿里巴巴普惠体 R"/>
        <a:font script="Hant" typeface="新細明體"/>
        <a:font script="Arab" typeface="阿里巴巴普惠体 R"/>
        <a:font script="Hebr" typeface="阿里巴巴普惠体 R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阿里巴巴普惠体 R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1005</Words>
  <Application>WPS 演示</Application>
  <PresentationFormat>自定义</PresentationFormat>
  <Paragraphs>94</Paragraphs>
  <Slides>10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阿里巴巴普惠体 R</vt:lpstr>
      <vt:lpstr>Calibri</vt:lpstr>
      <vt:lpstr>仓耳暖男手札体 W01</vt:lpstr>
      <vt:lpstr>黑体</vt:lpstr>
      <vt:lpstr>微软雅黑</vt:lpstr>
      <vt:lpstr>Arial Unicode MS</vt:lpstr>
      <vt:lpstr>星星之语”钟声芳特殊教育名师工作室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教师说课</dc:title>
  <dc:creator>第一PPT</dc:creator>
  <cp:keywords>www.1ppt.com</cp:keywords>
  <dc:description>www.1ppt.com</dc:description>
  <cp:lastModifiedBy>shirleyu</cp:lastModifiedBy>
  <cp:revision>174</cp:revision>
  <dcterms:created xsi:type="dcterms:W3CDTF">2019-06-19T02:08:00Z</dcterms:created>
  <dcterms:modified xsi:type="dcterms:W3CDTF">2023-03-24T06:14:56Z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6D1F74952C474C83BE0BB7CE85EFC039</vt:lpwstr>
  </property>
</Properties>
</file>