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59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1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44090" y="0"/>
            <a:ext cx="7428865" cy="1071880"/>
          </a:xfrm>
        </p:spPr>
        <p:txBody>
          <a:bodyPr/>
          <a:p>
            <a:r>
              <a:rPr lang="zh-CN" altLang="en-US" sz="4000">
                <a:latin typeface="方正粗黑宋简体" panose="02000000000000000000" charset="-122"/>
                <a:ea typeface="方正粗黑宋简体" panose="02000000000000000000" charset="-122"/>
              </a:rPr>
              <a:t>顺序训练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（从左往右涂一涂）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-802005" y="1071880"/>
            <a:ext cx="9144000" cy="543560"/>
          </a:xfrm>
        </p:spPr>
        <p:txBody>
          <a:bodyPr/>
          <a:p>
            <a:pPr algn="l"/>
            <a:r>
              <a:rPr lang="en-US" altLang="zh-CN"/>
              <a:t>            </a:t>
            </a:r>
            <a:r>
              <a:rPr lang="zh-CN" altLang="en-US"/>
              <a:t>姓名：</a:t>
            </a:r>
            <a:r>
              <a:rPr lang="en-US" altLang="zh-CN"/>
              <a:t>   </a:t>
            </a:r>
            <a:r>
              <a:rPr lang="zh-CN" altLang="en-US"/>
              <a:t>        </a:t>
            </a:r>
            <a:r>
              <a:rPr lang="en-US" altLang="zh-CN"/>
              <a:t>         </a:t>
            </a:r>
            <a:r>
              <a:rPr lang="zh-CN" altLang="en-US"/>
              <a:t>班级：                    </a:t>
            </a:r>
            <a:r>
              <a:rPr lang="en-US" altLang="zh-CN"/>
              <a:t>    </a:t>
            </a:r>
            <a:r>
              <a:rPr lang="zh-CN" altLang="en-US"/>
              <a:t>    日期：              评价：</a:t>
            </a:r>
            <a:endParaRPr lang="zh-CN" altLang="en-US"/>
          </a:p>
        </p:txBody>
      </p:sp>
      <p:sp>
        <p:nvSpPr>
          <p:cNvPr id="4" name="右箭头 3"/>
          <p:cNvSpPr/>
          <p:nvPr/>
        </p:nvSpPr>
        <p:spPr>
          <a:xfrm>
            <a:off x="550545" y="3322320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0" name="表格 9"/>
          <p:cNvGraphicFramePr/>
          <p:nvPr/>
        </p:nvGraphicFramePr>
        <p:xfrm>
          <a:off x="5947410" y="361251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/>
        </p:nvGraphicFramePr>
        <p:xfrm>
          <a:off x="520065" y="361251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表格 13"/>
          <p:cNvGraphicFramePr/>
          <p:nvPr/>
        </p:nvGraphicFramePr>
        <p:xfrm>
          <a:off x="5916930" y="477393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/>
          <p:nvPr/>
        </p:nvGraphicFramePr>
        <p:xfrm>
          <a:off x="489585" y="477393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/>
          <p:nvPr/>
        </p:nvGraphicFramePr>
        <p:xfrm>
          <a:off x="5908675" y="595630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/>
          <p:nvPr/>
        </p:nvGraphicFramePr>
        <p:xfrm>
          <a:off x="481330" y="595630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右箭头 18"/>
          <p:cNvSpPr/>
          <p:nvPr/>
        </p:nvSpPr>
        <p:spPr>
          <a:xfrm>
            <a:off x="511810" y="1934210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/>
        </p:nvGraphicFramePr>
        <p:xfrm>
          <a:off x="5908675" y="220916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表格 20"/>
          <p:cNvGraphicFramePr/>
          <p:nvPr/>
        </p:nvGraphicFramePr>
        <p:xfrm>
          <a:off x="481330" y="220916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五角星 21"/>
          <p:cNvSpPr/>
          <p:nvPr/>
        </p:nvSpPr>
        <p:spPr>
          <a:xfrm>
            <a:off x="8836660" y="80899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五角星 22"/>
          <p:cNvSpPr/>
          <p:nvPr/>
        </p:nvSpPr>
        <p:spPr>
          <a:xfrm>
            <a:off x="8074660" y="81280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五角星 23"/>
          <p:cNvSpPr/>
          <p:nvPr/>
        </p:nvSpPr>
        <p:spPr>
          <a:xfrm>
            <a:off x="9630410" y="81280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五角星 24"/>
          <p:cNvSpPr/>
          <p:nvPr/>
        </p:nvSpPr>
        <p:spPr>
          <a:xfrm>
            <a:off x="10376535" y="80899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右箭头 25"/>
          <p:cNvSpPr/>
          <p:nvPr/>
        </p:nvSpPr>
        <p:spPr>
          <a:xfrm>
            <a:off x="489585" y="4498975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右箭头 26"/>
          <p:cNvSpPr/>
          <p:nvPr/>
        </p:nvSpPr>
        <p:spPr>
          <a:xfrm>
            <a:off x="550545" y="5641975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9" name="图片 17" descr="IMG_272"/>
          <p:cNvPicPr>
            <a:picLocks noChangeAspect="1"/>
          </p:cNvPicPr>
          <p:nvPr>
            <p:ph idx="1"/>
          </p:nvPr>
        </p:nvPicPr>
        <p:blipFill>
          <a:blip r:embed="rId1"/>
          <a:srcRect l="6435" t="60411" b="-394"/>
          <a:stretch>
            <a:fillRect/>
          </a:stretch>
        </p:blipFill>
        <p:spPr>
          <a:xfrm>
            <a:off x="328295" y="0"/>
            <a:ext cx="11535410" cy="37414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" name="图片 18" descr="IMG_2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205" y="3994150"/>
            <a:ext cx="12851130" cy="2543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2" name="图片 20" descr="IMG_27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61010" y="0"/>
            <a:ext cx="10128885" cy="33870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" name="图片 21" descr="IMG_2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95" y="3387090"/>
            <a:ext cx="10096500" cy="33439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4" name="图片 22" descr="IMG_27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8251190" cy="36156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5" name="图片 23" descr="IMG_2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" y="3615690"/>
            <a:ext cx="9318625" cy="30619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7" name="图片 25" descr="IMG_28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182880"/>
            <a:ext cx="12135485" cy="2416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" name="图片 26" descr="IMG_2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25" y="2599055"/>
            <a:ext cx="7968615" cy="42456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9" name="图片 27" descr="IMG_282"/>
          <p:cNvPicPr>
            <a:picLocks noChangeAspect="1"/>
          </p:cNvPicPr>
          <p:nvPr>
            <p:ph idx="1"/>
          </p:nvPr>
        </p:nvPicPr>
        <p:blipFill>
          <a:blip r:embed="rId1"/>
          <a:srcRect r="690" b="17306"/>
          <a:stretch>
            <a:fillRect/>
          </a:stretch>
        </p:blipFill>
        <p:spPr>
          <a:xfrm>
            <a:off x="168910" y="0"/>
            <a:ext cx="8408670" cy="30308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" name="图片 28" descr="IMG_283"/>
          <p:cNvPicPr>
            <a:picLocks noChangeAspect="1"/>
          </p:cNvPicPr>
          <p:nvPr/>
        </p:nvPicPr>
        <p:blipFill>
          <a:blip r:embed="rId2"/>
          <a:srcRect r="919" b="23795"/>
          <a:stretch>
            <a:fillRect/>
          </a:stretch>
        </p:blipFill>
        <p:spPr>
          <a:xfrm>
            <a:off x="12065" y="3182620"/>
            <a:ext cx="12167870" cy="28949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顺序作业：按左右、上下、大小、长短、数字顺序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放置蘑菇钉 </a:t>
            </a:r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2.</a:t>
            </a:r>
            <a:r>
              <a:rPr lang="zh-CN" altLang="en-US"/>
              <a:t>涂格子</a:t>
            </a:r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3.</a:t>
            </a:r>
            <a:r>
              <a:rPr lang="zh-CN" altLang="en-US"/>
              <a:t>摆小棒、小熊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按事物发展顺序（工作分析法）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44090" y="0"/>
            <a:ext cx="7428865" cy="1071880"/>
          </a:xfrm>
        </p:spPr>
        <p:txBody>
          <a:bodyPr/>
          <a:p>
            <a:r>
              <a:rPr lang="zh-CN" altLang="en-US" sz="4000">
                <a:latin typeface="方正粗黑宋简体" panose="02000000000000000000" charset="-122"/>
                <a:ea typeface="方正粗黑宋简体" panose="02000000000000000000" charset="-122"/>
              </a:rPr>
              <a:t>顺序训练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（从右往左涂一涂）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" name="表格 9"/>
          <p:cNvGraphicFramePr/>
          <p:nvPr/>
        </p:nvGraphicFramePr>
        <p:xfrm>
          <a:off x="5947410" y="351726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/>
        </p:nvGraphicFramePr>
        <p:xfrm>
          <a:off x="520065" y="351726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右箭头 12"/>
          <p:cNvSpPr/>
          <p:nvPr/>
        </p:nvSpPr>
        <p:spPr>
          <a:xfrm rot="10800000">
            <a:off x="520065" y="4418965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4" name="表格 13"/>
          <p:cNvGraphicFramePr/>
          <p:nvPr/>
        </p:nvGraphicFramePr>
        <p:xfrm>
          <a:off x="5916930" y="477393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/>
          <p:nvPr/>
        </p:nvGraphicFramePr>
        <p:xfrm>
          <a:off x="489585" y="477393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右箭头 15"/>
          <p:cNvSpPr/>
          <p:nvPr/>
        </p:nvSpPr>
        <p:spPr>
          <a:xfrm rot="10800000">
            <a:off x="511810" y="5730875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7" name="表格 16"/>
          <p:cNvGraphicFramePr/>
          <p:nvPr/>
        </p:nvGraphicFramePr>
        <p:xfrm>
          <a:off x="5908675" y="605155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/>
          <p:nvPr/>
        </p:nvGraphicFramePr>
        <p:xfrm>
          <a:off x="481330" y="6051550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右箭头 18"/>
          <p:cNvSpPr/>
          <p:nvPr/>
        </p:nvSpPr>
        <p:spPr>
          <a:xfrm rot="10800000">
            <a:off x="550545" y="1645920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/>
        </p:nvGraphicFramePr>
        <p:xfrm>
          <a:off x="5947410" y="198183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表格 20"/>
          <p:cNvGraphicFramePr/>
          <p:nvPr/>
        </p:nvGraphicFramePr>
        <p:xfrm>
          <a:off x="520065" y="1981835"/>
          <a:ext cx="5419090" cy="68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70"/>
                <a:gridCol w="533400"/>
                <a:gridCol w="565785"/>
                <a:gridCol w="565785"/>
                <a:gridCol w="565150"/>
                <a:gridCol w="565150"/>
                <a:gridCol w="528320"/>
                <a:gridCol w="528320"/>
                <a:gridCol w="528955"/>
                <a:gridCol w="528955"/>
              </a:tblGrid>
              <a:tr h="68516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五角星 21"/>
          <p:cNvSpPr/>
          <p:nvPr/>
        </p:nvSpPr>
        <p:spPr>
          <a:xfrm>
            <a:off x="8836660" y="80899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五角星 22"/>
          <p:cNvSpPr/>
          <p:nvPr/>
        </p:nvSpPr>
        <p:spPr>
          <a:xfrm>
            <a:off x="8074660" y="81280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五角星 23"/>
          <p:cNvSpPr/>
          <p:nvPr/>
        </p:nvSpPr>
        <p:spPr>
          <a:xfrm>
            <a:off x="9630410" y="81280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五角星 24"/>
          <p:cNvSpPr/>
          <p:nvPr/>
        </p:nvSpPr>
        <p:spPr>
          <a:xfrm>
            <a:off x="10376535" y="80899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右箭头 25"/>
          <p:cNvSpPr/>
          <p:nvPr/>
        </p:nvSpPr>
        <p:spPr>
          <a:xfrm rot="10800000">
            <a:off x="520065" y="3180715"/>
            <a:ext cx="10815955" cy="36639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副标题 3"/>
          <p:cNvSpPr/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副标题 2"/>
          <p:cNvSpPr>
            <a:spLocks noGrp="1"/>
          </p:cNvSpPr>
          <p:nvPr/>
        </p:nvSpPr>
        <p:spPr>
          <a:xfrm>
            <a:off x="-802005" y="1071880"/>
            <a:ext cx="9144000" cy="54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/>
              <a:t>            </a:t>
            </a:r>
            <a:r>
              <a:rPr lang="zh-CN" altLang="en-US"/>
              <a:t>姓名：</a:t>
            </a:r>
            <a:r>
              <a:rPr lang="en-US" altLang="zh-CN"/>
              <a:t>   </a:t>
            </a:r>
            <a:r>
              <a:rPr lang="zh-CN" altLang="en-US"/>
              <a:t>        </a:t>
            </a:r>
            <a:r>
              <a:rPr lang="en-US" altLang="zh-CN"/>
              <a:t>         </a:t>
            </a:r>
            <a:r>
              <a:rPr lang="zh-CN" altLang="en-US"/>
              <a:t>班级：                    </a:t>
            </a:r>
            <a:r>
              <a:rPr lang="en-US" altLang="zh-CN"/>
              <a:t>    </a:t>
            </a:r>
            <a:r>
              <a:rPr lang="zh-CN" altLang="en-US"/>
              <a:t>    日期：              评价：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 rot="5400000">
            <a:off x="8403590" y="3070860"/>
            <a:ext cx="5334000" cy="1056005"/>
          </a:xfrm>
        </p:spPr>
        <p:txBody>
          <a:bodyPr/>
          <a:p>
            <a:r>
              <a:rPr lang="zh-CN" altLang="en-US" sz="4000">
                <a:latin typeface="方正粗黑宋简体" panose="02000000000000000000" charset="-122"/>
                <a:ea typeface="方正粗黑宋简体" panose="02000000000000000000" charset="-122"/>
              </a:rPr>
              <a:t>顺序训练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（从上往下涂一涂）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rot="5400000">
            <a:off x="6615430" y="3157220"/>
            <a:ext cx="6572885" cy="543560"/>
          </a:xfrm>
        </p:spPr>
        <p:txBody>
          <a:bodyPr/>
          <a:p>
            <a:pPr algn="l"/>
            <a:r>
              <a:rPr lang="en-US" altLang="zh-CN"/>
              <a:t>   </a:t>
            </a:r>
            <a:r>
              <a:rPr lang="zh-CN" altLang="en-US"/>
              <a:t>姓名：                     日期：                     评价：</a:t>
            </a:r>
            <a:endParaRPr lang="zh-CN" altLang="en-US"/>
          </a:p>
        </p:txBody>
      </p:sp>
      <p:sp>
        <p:nvSpPr>
          <p:cNvPr id="4" name="右箭头 3"/>
          <p:cNvSpPr/>
          <p:nvPr/>
        </p:nvSpPr>
        <p:spPr>
          <a:xfrm rot="10800000">
            <a:off x="268605" y="5657850"/>
            <a:ext cx="7609205" cy="29146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2" name="表格 11"/>
          <p:cNvGraphicFramePr/>
          <p:nvPr/>
        </p:nvGraphicFramePr>
        <p:xfrm>
          <a:off x="299085" y="5949315"/>
          <a:ext cx="7564120" cy="76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565"/>
                <a:gridCol w="744855"/>
                <a:gridCol w="789940"/>
                <a:gridCol w="789305"/>
                <a:gridCol w="789305"/>
                <a:gridCol w="788670"/>
                <a:gridCol w="737235"/>
                <a:gridCol w="737870"/>
                <a:gridCol w="737870"/>
                <a:gridCol w="738505"/>
              </a:tblGrid>
              <a:tr h="76644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右箭头 18"/>
          <p:cNvSpPr/>
          <p:nvPr/>
        </p:nvSpPr>
        <p:spPr>
          <a:xfrm rot="10800000">
            <a:off x="260350" y="4219575"/>
            <a:ext cx="7632700" cy="27368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21" name="表格 20"/>
          <p:cNvGraphicFramePr/>
          <p:nvPr/>
        </p:nvGraphicFramePr>
        <p:xfrm>
          <a:off x="307340" y="4493895"/>
          <a:ext cx="7593965" cy="808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740"/>
                <a:gridCol w="747395"/>
                <a:gridCol w="793115"/>
                <a:gridCol w="792480"/>
                <a:gridCol w="791845"/>
                <a:gridCol w="792480"/>
                <a:gridCol w="739775"/>
                <a:gridCol w="740410"/>
                <a:gridCol w="741680"/>
                <a:gridCol w="741045"/>
              </a:tblGrid>
              <a:tr h="8089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五角星 21"/>
          <p:cNvSpPr/>
          <p:nvPr/>
        </p:nvSpPr>
        <p:spPr>
          <a:xfrm>
            <a:off x="8741410" y="439547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五角星 22"/>
          <p:cNvSpPr/>
          <p:nvPr/>
        </p:nvSpPr>
        <p:spPr>
          <a:xfrm>
            <a:off x="8741410" y="2925445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五角星 23"/>
          <p:cNvSpPr/>
          <p:nvPr/>
        </p:nvSpPr>
        <p:spPr>
          <a:xfrm>
            <a:off x="8741410" y="5302885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五角星 24"/>
          <p:cNvSpPr/>
          <p:nvPr/>
        </p:nvSpPr>
        <p:spPr>
          <a:xfrm>
            <a:off x="8741410" y="366522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 rot="10800000">
            <a:off x="299720" y="2925445"/>
            <a:ext cx="7609205" cy="29146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313690" y="3216910"/>
          <a:ext cx="7564120" cy="76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565"/>
                <a:gridCol w="744855"/>
                <a:gridCol w="789940"/>
                <a:gridCol w="789305"/>
                <a:gridCol w="789305"/>
                <a:gridCol w="772795"/>
                <a:gridCol w="753110"/>
                <a:gridCol w="737870"/>
                <a:gridCol w="737870"/>
                <a:gridCol w="738505"/>
              </a:tblGrid>
              <a:tr h="76644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右箭头 6"/>
          <p:cNvSpPr/>
          <p:nvPr/>
        </p:nvSpPr>
        <p:spPr>
          <a:xfrm rot="10800000">
            <a:off x="276225" y="1567815"/>
            <a:ext cx="7632700" cy="27368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/>
          <p:nvPr/>
        </p:nvGraphicFramePr>
        <p:xfrm>
          <a:off x="276225" y="1841500"/>
          <a:ext cx="7593965" cy="808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740"/>
                <a:gridCol w="747395"/>
                <a:gridCol w="793115"/>
                <a:gridCol w="792480"/>
                <a:gridCol w="791845"/>
                <a:gridCol w="792480"/>
                <a:gridCol w="739775"/>
                <a:gridCol w="740410"/>
                <a:gridCol w="741680"/>
                <a:gridCol w="741045"/>
              </a:tblGrid>
              <a:tr h="8089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右箭头 8"/>
          <p:cNvSpPr/>
          <p:nvPr/>
        </p:nvSpPr>
        <p:spPr>
          <a:xfrm rot="10800000">
            <a:off x="260350" y="313690"/>
            <a:ext cx="7632700" cy="27368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1" name="表格 10"/>
          <p:cNvGraphicFramePr/>
          <p:nvPr/>
        </p:nvGraphicFramePr>
        <p:xfrm>
          <a:off x="299085" y="588010"/>
          <a:ext cx="7593965" cy="808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740"/>
                <a:gridCol w="747395"/>
                <a:gridCol w="793115"/>
                <a:gridCol w="792480"/>
                <a:gridCol w="791845"/>
                <a:gridCol w="792480"/>
                <a:gridCol w="739775"/>
                <a:gridCol w="740410"/>
                <a:gridCol w="741680"/>
                <a:gridCol w="741045"/>
              </a:tblGrid>
              <a:tr h="8089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五角星 9"/>
          <p:cNvSpPr/>
          <p:nvPr/>
        </p:nvSpPr>
        <p:spPr>
          <a:xfrm>
            <a:off x="8742045" y="2195195"/>
            <a:ext cx="650240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 rot="5400000">
            <a:off x="8403590" y="3070860"/>
            <a:ext cx="5334000" cy="1056005"/>
          </a:xfrm>
        </p:spPr>
        <p:txBody>
          <a:bodyPr/>
          <a:p>
            <a:r>
              <a:rPr lang="zh-CN" altLang="en-US" sz="4000">
                <a:latin typeface="方正粗黑宋简体" panose="02000000000000000000" charset="-122"/>
                <a:ea typeface="方正粗黑宋简体" panose="02000000000000000000" charset="-122"/>
              </a:rPr>
              <a:t>顺序训练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（从下往上涂一涂）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rot="5400000">
            <a:off x="6615430" y="3157220"/>
            <a:ext cx="6572885" cy="543560"/>
          </a:xfrm>
        </p:spPr>
        <p:txBody>
          <a:bodyPr/>
          <a:p>
            <a:pPr algn="l"/>
            <a:r>
              <a:rPr lang="en-US" altLang="zh-CN"/>
              <a:t>   </a:t>
            </a:r>
            <a:r>
              <a:rPr lang="zh-CN" altLang="en-US"/>
              <a:t>姓名：                     日期：                     评价：</a:t>
            </a:r>
            <a:endParaRPr lang="zh-CN" altLang="en-US"/>
          </a:p>
        </p:txBody>
      </p:sp>
      <p:sp>
        <p:nvSpPr>
          <p:cNvPr id="4" name="右箭头 3"/>
          <p:cNvSpPr/>
          <p:nvPr/>
        </p:nvSpPr>
        <p:spPr>
          <a:xfrm>
            <a:off x="283845" y="5577205"/>
            <a:ext cx="7609205" cy="29146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2" name="表格 11"/>
          <p:cNvGraphicFramePr/>
          <p:nvPr/>
        </p:nvGraphicFramePr>
        <p:xfrm>
          <a:off x="329565" y="5867400"/>
          <a:ext cx="7564120" cy="76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565"/>
                <a:gridCol w="744855"/>
                <a:gridCol w="789940"/>
                <a:gridCol w="789305"/>
                <a:gridCol w="789305"/>
                <a:gridCol w="788670"/>
                <a:gridCol w="737235"/>
                <a:gridCol w="737870"/>
                <a:gridCol w="737870"/>
                <a:gridCol w="738505"/>
              </a:tblGrid>
              <a:tr h="76644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右箭头 18"/>
          <p:cNvSpPr/>
          <p:nvPr/>
        </p:nvSpPr>
        <p:spPr>
          <a:xfrm>
            <a:off x="260350" y="4219575"/>
            <a:ext cx="7632700" cy="27368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21" name="表格 20"/>
          <p:cNvGraphicFramePr/>
          <p:nvPr/>
        </p:nvGraphicFramePr>
        <p:xfrm>
          <a:off x="299085" y="4493895"/>
          <a:ext cx="7593965" cy="808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740"/>
                <a:gridCol w="747395"/>
                <a:gridCol w="793115"/>
                <a:gridCol w="792480"/>
                <a:gridCol w="791845"/>
                <a:gridCol w="792480"/>
                <a:gridCol w="739775"/>
                <a:gridCol w="740410"/>
                <a:gridCol w="741680"/>
                <a:gridCol w="741045"/>
              </a:tblGrid>
              <a:tr h="8089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五角星 21"/>
          <p:cNvSpPr/>
          <p:nvPr/>
        </p:nvSpPr>
        <p:spPr>
          <a:xfrm>
            <a:off x="8741410" y="439547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五角星 22"/>
          <p:cNvSpPr/>
          <p:nvPr/>
        </p:nvSpPr>
        <p:spPr>
          <a:xfrm>
            <a:off x="8742045" y="2925445"/>
            <a:ext cx="650240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五角星 23"/>
          <p:cNvSpPr/>
          <p:nvPr/>
        </p:nvSpPr>
        <p:spPr>
          <a:xfrm>
            <a:off x="8741410" y="5302885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五角星 24"/>
          <p:cNvSpPr/>
          <p:nvPr/>
        </p:nvSpPr>
        <p:spPr>
          <a:xfrm>
            <a:off x="8741410" y="3665220"/>
            <a:ext cx="650875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>
            <a:off x="299720" y="2925445"/>
            <a:ext cx="7609205" cy="29146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345440" y="3215640"/>
          <a:ext cx="7564120" cy="76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565"/>
                <a:gridCol w="744855"/>
                <a:gridCol w="789940"/>
                <a:gridCol w="789305"/>
                <a:gridCol w="789305"/>
                <a:gridCol w="788670"/>
                <a:gridCol w="737235"/>
                <a:gridCol w="737870"/>
                <a:gridCol w="737870"/>
                <a:gridCol w="738505"/>
              </a:tblGrid>
              <a:tr h="766445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右箭头 6"/>
          <p:cNvSpPr/>
          <p:nvPr/>
        </p:nvSpPr>
        <p:spPr>
          <a:xfrm>
            <a:off x="276225" y="1567815"/>
            <a:ext cx="7632700" cy="27368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/>
          <p:nvPr/>
        </p:nvGraphicFramePr>
        <p:xfrm>
          <a:off x="314960" y="1842135"/>
          <a:ext cx="7593965" cy="808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740"/>
                <a:gridCol w="747395"/>
                <a:gridCol w="793115"/>
                <a:gridCol w="792480"/>
                <a:gridCol w="791845"/>
                <a:gridCol w="792480"/>
                <a:gridCol w="739775"/>
                <a:gridCol w="740410"/>
                <a:gridCol w="741680"/>
                <a:gridCol w="741045"/>
              </a:tblGrid>
              <a:tr h="8089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右箭头 8"/>
          <p:cNvSpPr/>
          <p:nvPr/>
        </p:nvSpPr>
        <p:spPr>
          <a:xfrm>
            <a:off x="260350" y="313690"/>
            <a:ext cx="7632700" cy="27368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11" name="表格 10"/>
          <p:cNvGraphicFramePr/>
          <p:nvPr/>
        </p:nvGraphicFramePr>
        <p:xfrm>
          <a:off x="299085" y="588010"/>
          <a:ext cx="7593965" cy="808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740"/>
                <a:gridCol w="747395"/>
                <a:gridCol w="793115"/>
                <a:gridCol w="792480"/>
                <a:gridCol w="791845"/>
                <a:gridCol w="792480"/>
                <a:gridCol w="739775"/>
                <a:gridCol w="740410"/>
                <a:gridCol w="741680"/>
                <a:gridCol w="741045"/>
              </a:tblGrid>
              <a:tr h="80899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五角星 9"/>
          <p:cNvSpPr/>
          <p:nvPr/>
        </p:nvSpPr>
        <p:spPr>
          <a:xfrm>
            <a:off x="8741410" y="2195195"/>
            <a:ext cx="650240" cy="730250"/>
          </a:xfrm>
          <a:prstGeom prst="star5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1" name="内容占位符 20"/>
          <p:cNvGraphicFramePr/>
          <p:nvPr>
            <p:ph idx="1"/>
          </p:nvPr>
        </p:nvGraphicFramePr>
        <p:xfrm>
          <a:off x="267335" y="4177030"/>
          <a:ext cx="10434955" cy="116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440"/>
                <a:gridCol w="1027430"/>
                <a:gridCol w="1089025"/>
                <a:gridCol w="1090295"/>
                <a:gridCol w="1087755"/>
                <a:gridCol w="1087755"/>
                <a:gridCol w="1017905"/>
                <a:gridCol w="1017270"/>
                <a:gridCol w="1019175"/>
                <a:gridCol w="1017905"/>
              </a:tblGrid>
              <a:tr h="116078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/>
          <p:nvPr/>
        </p:nvGraphicFramePr>
        <p:xfrm>
          <a:off x="267335" y="303530"/>
          <a:ext cx="10434955" cy="116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440"/>
                <a:gridCol w="1027430"/>
                <a:gridCol w="1089025"/>
                <a:gridCol w="1090295"/>
                <a:gridCol w="1087755"/>
                <a:gridCol w="1087755"/>
                <a:gridCol w="1017905"/>
                <a:gridCol w="1017270"/>
                <a:gridCol w="1019175"/>
                <a:gridCol w="1017905"/>
              </a:tblGrid>
              <a:tr h="116078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/>
        </p:nvGraphicFramePr>
        <p:xfrm>
          <a:off x="267335" y="5462270"/>
          <a:ext cx="10434955" cy="116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440"/>
                <a:gridCol w="1027430"/>
                <a:gridCol w="1089025"/>
                <a:gridCol w="1090295"/>
                <a:gridCol w="1087755"/>
                <a:gridCol w="1087755"/>
                <a:gridCol w="1017905"/>
                <a:gridCol w="1017270"/>
                <a:gridCol w="1019175"/>
                <a:gridCol w="1017905"/>
              </a:tblGrid>
              <a:tr h="116078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/>
        </p:nvGraphicFramePr>
        <p:xfrm>
          <a:off x="267335" y="1590675"/>
          <a:ext cx="10434955" cy="116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440"/>
                <a:gridCol w="1027430"/>
                <a:gridCol w="1089025"/>
                <a:gridCol w="1090295"/>
                <a:gridCol w="1087755"/>
                <a:gridCol w="1087755"/>
                <a:gridCol w="1017905"/>
                <a:gridCol w="1017270"/>
                <a:gridCol w="1019175"/>
                <a:gridCol w="1017905"/>
              </a:tblGrid>
              <a:tr h="116078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/>
        </p:nvGraphicFramePr>
        <p:xfrm>
          <a:off x="267335" y="2875915"/>
          <a:ext cx="10434955" cy="116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440"/>
                <a:gridCol w="1027430"/>
                <a:gridCol w="1089025"/>
                <a:gridCol w="1090295"/>
                <a:gridCol w="1087755"/>
                <a:gridCol w="1087755"/>
                <a:gridCol w="1017905"/>
                <a:gridCol w="1017270"/>
                <a:gridCol w="1019175"/>
                <a:gridCol w="1017905"/>
              </a:tblGrid>
              <a:tr h="116078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0">
                        <a:solidFill>
                          <a:srgbClr val="FF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ahoma" panose="020B060403050404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 rot="5400000">
            <a:off x="8673465" y="3070860"/>
            <a:ext cx="5334000" cy="1056005"/>
          </a:xfrm>
        </p:spPr>
        <p:txBody>
          <a:bodyPr/>
          <a:p>
            <a:r>
              <a:rPr lang="zh-CN" altLang="en-US" sz="4000">
                <a:latin typeface="方正粗黑宋简体" panose="02000000000000000000" charset="-122"/>
                <a:ea typeface="方正粗黑宋简体" panose="02000000000000000000" charset="-122"/>
              </a:rPr>
              <a:t>顺序训练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（按规律摆一摆）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3" name="图片 1" descr="IMG_25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8430" y="-86360"/>
            <a:ext cx="11914505" cy="70307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4" name="图片 2" descr="IMG_25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31705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" name="图片 6" descr="IMG_2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25" y="3170555"/>
            <a:ext cx="11741150" cy="3536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2" name="图片 10" descr="IMG_26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263525"/>
            <a:ext cx="12179300" cy="29724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" name="图片 12" descr="IMG_2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80" y="3387090"/>
            <a:ext cx="11788140" cy="29749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5" name="图片 13" descr="IMG_268"/>
          <p:cNvPicPr>
            <a:picLocks noChangeAspect="1"/>
          </p:cNvPicPr>
          <p:nvPr>
            <p:ph idx="1"/>
          </p:nvPr>
        </p:nvPicPr>
        <p:blipFill>
          <a:blip r:embed="rId1"/>
          <a:srcRect r="49902" b="2706"/>
          <a:stretch>
            <a:fillRect/>
          </a:stretch>
        </p:blipFill>
        <p:spPr>
          <a:xfrm>
            <a:off x="466090" y="179705"/>
            <a:ext cx="10564495" cy="33680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13" descr="IMG_268"/>
          <p:cNvPicPr>
            <a:picLocks noChangeAspect="1"/>
          </p:cNvPicPr>
          <p:nvPr/>
        </p:nvPicPr>
        <p:blipFill>
          <a:blip r:embed="rId1"/>
          <a:srcRect l="49327" b="4709"/>
          <a:stretch>
            <a:fillRect/>
          </a:stretch>
        </p:blipFill>
        <p:spPr>
          <a:xfrm>
            <a:off x="466090" y="3547745"/>
            <a:ext cx="10563860" cy="32613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f5c6d119-b952-48de-91d2-f8a7f53ccdb0"/>
  <p:tag name="COMMONDATA" val="eyJoZGlkIjoiMDY2OWIyNjMwZGQ5NTcyZTFhMDA0YTI1YzRjNDkzYT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WPS 演示</Application>
  <PresentationFormat>宽屏</PresentationFormat>
  <Paragraphs>24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宋体</vt:lpstr>
      <vt:lpstr>Wingdings</vt:lpstr>
      <vt:lpstr>方正粗黑宋简体</vt:lpstr>
      <vt:lpstr>Tahoma</vt:lpstr>
      <vt:lpstr>Calibri</vt:lpstr>
      <vt:lpstr>微软雅黑</vt:lpstr>
      <vt:lpstr>Arial Unicode MS</vt:lpstr>
      <vt:lpstr>Office 主题</vt:lpstr>
      <vt:lpstr>顺序训练（从左往右涂一涂）</vt:lpstr>
      <vt:lpstr>顺序训练（从右往左涂一涂）</vt:lpstr>
      <vt:lpstr>顺序训练（从上往下涂一涂）</vt:lpstr>
      <vt:lpstr>顺序训练（从下往上涂一涂）</vt:lpstr>
      <vt:lpstr>顺序训练（按规律摆一摆）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锵锵锵！</cp:lastModifiedBy>
  <cp:revision>9</cp:revision>
  <dcterms:created xsi:type="dcterms:W3CDTF">2020-11-04T09:12:00Z</dcterms:created>
  <dcterms:modified xsi:type="dcterms:W3CDTF">2023-03-06T01:58:21Z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D9C80CC9EFEF4FB58528F17BC344B229</vt:lpwstr>
  </property>
</Properties>
</file>